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37.jpg"/><Relationship Id="rId6" Type="http://schemas.openxmlformats.org/officeDocument/2006/relationships/image" Target="../media/image39.jpg"/><Relationship Id="rId7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33.jpg"/><Relationship Id="rId5" Type="http://schemas.openxmlformats.org/officeDocument/2006/relationships/image" Target="../media/image35.jpg"/><Relationship Id="rId6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34.jpg"/><Relationship Id="rId6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10.jpg"/><Relationship Id="rId7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4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Relationship Id="rId5" Type="http://schemas.openxmlformats.org/officeDocument/2006/relationships/image" Target="../media/image20.jp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28.jpg"/><Relationship Id="rId7" Type="http://schemas.openxmlformats.org/officeDocument/2006/relationships/image" Target="../media/image23.jpg"/><Relationship Id="rId8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31.jpg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32.jpg"/><Relationship Id="rId6" Type="http://schemas.openxmlformats.org/officeDocument/2006/relationships/image" Target="../media/image24.jpg"/><Relationship Id="rId7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16400"/>
          <a:stretch/>
        </p:blipFill>
        <p:spPr>
          <a:xfrm>
            <a:off x="0" y="0"/>
            <a:ext cx="9144000" cy="72587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539552" y="260648"/>
            <a:ext cx="7776864" cy="3312368"/>
          </a:xfrm>
          <a:prstGeom prst="flowChartPunchedTape">
            <a:avLst/>
          </a:prstGeom>
          <a:solidFill>
            <a:srgbClr val="FDE9D8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 flipH="1">
            <a:off x="827584" y="942328"/>
            <a:ext cx="770485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Интерактивная игра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«Трое из Простоквашино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 стране Шашек»</a:t>
            </a:r>
            <a:endParaRPr b="1" i="1" sz="4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79512" y="5589240"/>
            <a:ext cx="3275856" cy="1268760"/>
          </a:xfrm>
          <a:prstGeom prst="flowChartAlternateProcess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Автор игры: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инструктор ФК 1 кв.категории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Куклина Нина Алексеевна</a:t>
            </a:r>
            <a:endParaRPr b="1" i="0" sz="1800" u="none" cap="none" strike="noStrike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mirdetstvo.ru/wp-content/uploads/2017/10/Novyj-Holst.jpg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960" y="3573016"/>
            <a:ext cx="4716016" cy="353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/>
          <p:nvPr/>
        </p:nvSpPr>
        <p:spPr>
          <a:xfrm>
            <a:off x="3275856" y="2996952"/>
            <a:ext cx="5580112" cy="386104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637247423_45-phonoteka-org-p-fon-dlya-prezentatsii-shashki-krasivo-48.jpg" id="253" name="Google Shape;253;p22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hmaty-reznye-korolevskie-master-karen-haleyan-3-830x1100.jpg" id="254" name="Google Shape;254;p22"/>
          <p:cNvPicPr preferRelativeResize="0"/>
          <p:nvPr/>
        </p:nvPicPr>
        <p:blipFill rotWithShape="1">
          <a:blip r:embed="rId4">
            <a:alphaModFix/>
          </a:blip>
          <a:srcRect b="15350" l="2687" r="2688" t="14300"/>
          <a:stretch/>
        </p:blipFill>
        <p:spPr>
          <a:xfrm>
            <a:off x="0" y="-59033"/>
            <a:ext cx="9144000" cy="716044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/>
          <p:nvPr/>
        </p:nvSpPr>
        <p:spPr>
          <a:xfrm>
            <a:off x="539552" y="1268760"/>
            <a:ext cx="8136904" cy="4653136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_014.png" id="256" name="Google Shape;25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1340768"/>
            <a:ext cx="7703675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www.alio.lt/pub/sh/1911/17/54106203/0957_saskiu-uzsiemimai-vaikams-vilniuje.jpg" id="257" name="Google Shape;257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www.alio.lt/pub/sh/1911/17/54106203/0957_saskiu-uzsiemimai-vaikams-vilniuje.jpg" id="258" name="Google Shape;258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ds05.infourok.ru/uploads/ex/0466/0016ad2d-b77a4a12/hello_html_m799ce4fa.png" id="259" name="Google Shape;25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568" y="1412776"/>
            <a:ext cx="3635896" cy="254113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2"/>
          <p:cNvSpPr/>
          <p:nvPr/>
        </p:nvSpPr>
        <p:spPr>
          <a:xfrm>
            <a:off x="2915816" y="4365104"/>
            <a:ext cx="5760640" cy="249289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определить кто играет какими шашками, один с игроков берет в каждую руку по одной шашке, белую и тёмную, за спиной их перемешивает и вытягивает руки с зажатыми в кулаках шашками второму игроку, который должен выбрать руку с шашкой. Кому достались белые, тот и ходит.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1835696" y="0"/>
            <a:ext cx="3240360" cy="1628800"/>
          </a:xfrm>
          <a:prstGeom prst="wedgeRoundRectCallout">
            <a:avLst>
              <a:gd fmla="val -41650" name="adj1"/>
              <a:gd fmla="val 92425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Ребята, мы хотим поиграть в шашки, но не можем понять кто должен ходить первым. Подскажите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 кто должен первым ходить в шашках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22"/>
          <p:cNvGrpSpPr/>
          <p:nvPr/>
        </p:nvGrpSpPr>
        <p:grpSpPr>
          <a:xfrm>
            <a:off x="0" y="0"/>
            <a:ext cx="827584" cy="908720"/>
            <a:chOff x="467544" y="4365104"/>
            <a:chExt cx="2304256" cy="2232248"/>
          </a:xfrm>
        </p:grpSpPr>
        <p:sp>
          <p:nvSpPr>
            <p:cNvPr id="263" name="Google Shape;263;p22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64" name="Google Shape;264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5" name="Google Shape;265;p22"/>
          <p:cNvGrpSpPr/>
          <p:nvPr/>
        </p:nvGrpSpPr>
        <p:grpSpPr>
          <a:xfrm>
            <a:off x="899592" y="0"/>
            <a:ext cx="827584" cy="908720"/>
            <a:chOff x="467544" y="4365104"/>
            <a:chExt cx="2304256" cy="2232248"/>
          </a:xfrm>
        </p:grpSpPr>
        <p:sp>
          <p:nvSpPr>
            <p:cNvPr id="266" name="Google Shape;266;p22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67" name="Google Shape;267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22"/>
          <p:cNvGrpSpPr/>
          <p:nvPr/>
        </p:nvGrpSpPr>
        <p:grpSpPr>
          <a:xfrm>
            <a:off x="5076056" y="0"/>
            <a:ext cx="827584" cy="908720"/>
            <a:chOff x="467544" y="4365104"/>
            <a:chExt cx="2304256" cy="2232248"/>
          </a:xfrm>
        </p:grpSpPr>
        <p:sp>
          <p:nvSpPr>
            <p:cNvPr id="269" name="Google Shape;269;p22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70" name="Google Shape;270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22"/>
          <p:cNvGrpSpPr/>
          <p:nvPr/>
        </p:nvGrpSpPr>
        <p:grpSpPr>
          <a:xfrm>
            <a:off x="5940152" y="0"/>
            <a:ext cx="827584" cy="908720"/>
            <a:chOff x="467544" y="4365104"/>
            <a:chExt cx="2304256" cy="2232248"/>
          </a:xfrm>
        </p:grpSpPr>
        <p:sp>
          <p:nvSpPr>
            <p:cNvPr id="272" name="Google Shape;272;p22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73" name="Google Shape;273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p22"/>
          <p:cNvGrpSpPr/>
          <p:nvPr/>
        </p:nvGrpSpPr>
        <p:grpSpPr>
          <a:xfrm>
            <a:off x="6804248" y="0"/>
            <a:ext cx="827584" cy="908720"/>
            <a:chOff x="467544" y="4365104"/>
            <a:chExt cx="2304256" cy="2232248"/>
          </a:xfrm>
        </p:grpSpPr>
        <p:sp>
          <p:nvSpPr>
            <p:cNvPr id="275" name="Google Shape;275;p22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76" name="Google Shape;276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Google Shape;277;p22"/>
          <p:cNvGrpSpPr/>
          <p:nvPr/>
        </p:nvGrpSpPr>
        <p:grpSpPr>
          <a:xfrm>
            <a:off x="7740352" y="0"/>
            <a:ext cx="827584" cy="908720"/>
            <a:chOff x="467544" y="4365104"/>
            <a:chExt cx="2304256" cy="2232248"/>
          </a:xfrm>
        </p:grpSpPr>
        <p:sp>
          <p:nvSpPr>
            <p:cNvPr id="278" name="Google Shape;278;p22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79" name="Google Shape;279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" name="Google Shape;280;p22"/>
          <p:cNvGrpSpPr/>
          <p:nvPr/>
        </p:nvGrpSpPr>
        <p:grpSpPr>
          <a:xfrm>
            <a:off x="6372200" y="908720"/>
            <a:ext cx="827584" cy="908720"/>
            <a:chOff x="467544" y="4365104"/>
            <a:chExt cx="2304256" cy="2232248"/>
          </a:xfrm>
        </p:grpSpPr>
        <p:sp>
          <p:nvSpPr>
            <p:cNvPr id="281" name="Google Shape;281;p22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82" name="Google Shape;282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3" name="Google Shape;283;p22"/>
          <p:cNvGrpSpPr/>
          <p:nvPr/>
        </p:nvGrpSpPr>
        <p:grpSpPr>
          <a:xfrm>
            <a:off x="7308304" y="908720"/>
            <a:ext cx="936104" cy="864096"/>
            <a:chOff x="467544" y="4365104"/>
            <a:chExt cx="2304256" cy="2232248"/>
          </a:xfrm>
        </p:grpSpPr>
        <p:sp>
          <p:nvSpPr>
            <p:cNvPr id="284" name="Google Shape;284;p22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85" name="Google Shape;285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hmaty-reznye-korolevskie-master-karen-haleyan-3-830x1100.jpg" id="290" name="Google Shape;290;p23"/>
          <p:cNvPicPr preferRelativeResize="0"/>
          <p:nvPr/>
        </p:nvPicPr>
        <p:blipFill rotWithShape="1">
          <a:blip r:embed="rId3">
            <a:alphaModFix/>
          </a:blip>
          <a:srcRect b="15350" l="2687" r="2688" t="14300"/>
          <a:stretch/>
        </p:blipFill>
        <p:spPr>
          <a:xfrm>
            <a:off x="0" y="-59032"/>
            <a:ext cx="9144000" cy="7019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_016.jpg" id="291" name="Google Shape;2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1412776"/>
            <a:ext cx="7848872" cy="439369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3"/>
          <p:cNvSpPr/>
          <p:nvPr/>
        </p:nvSpPr>
        <p:spPr>
          <a:xfrm>
            <a:off x="5652120" y="1556792"/>
            <a:ext cx="3168352" cy="1944216"/>
          </a:xfrm>
          <a:prstGeom prst="wedgeRoundRectCallout">
            <a:avLst>
              <a:gd fmla="val -16575" name="adj1"/>
              <a:gd fmla="val 67897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этом доме живут два брата и они не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знают как в шашках простая шашка может стать дамкой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Ребята, подскажите!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mg.7ya.ru/pub/img/23398/30.jpg" id="293" name="Google Shape;293;p23"/>
          <p:cNvPicPr preferRelativeResize="0"/>
          <p:nvPr/>
        </p:nvPicPr>
        <p:blipFill rotWithShape="1">
          <a:blip r:embed="rId5">
            <a:alphaModFix/>
          </a:blip>
          <a:srcRect b="6912" l="4968" r="2833" t="3288"/>
          <a:stretch/>
        </p:blipFill>
        <p:spPr>
          <a:xfrm>
            <a:off x="323528" y="188640"/>
            <a:ext cx="35311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1.bp.blogspot.com/-IMqk3dv59mM/XrCK2qjNPOI/AAAAAAAAAqE/Sv3dWg9O7lUiHECndn8c4X7VWIwcZJgQACLcBGAsYHQ/s1600/5HZ6WB_A8peQ%2B%25E2%2580%2594%2B%25D0%25BA%25D0%25BE%25D0%25BF%25D0%25B8%25D1%258F.jpg" id="294" name="Google Shape;294;p23"/>
          <p:cNvPicPr preferRelativeResize="0"/>
          <p:nvPr/>
        </p:nvPicPr>
        <p:blipFill rotWithShape="1">
          <a:blip r:embed="rId6">
            <a:alphaModFix/>
          </a:blip>
          <a:srcRect b="0" l="51737" r="0" t="0"/>
          <a:stretch/>
        </p:blipFill>
        <p:spPr>
          <a:xfrm>
            <a:off x="3851920" y="1268760"/>
            <a:ext cx="1692127" cy="1686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23"/>
          <p:cNvGrpSpPr/>
          <p:nvPr/>
        </p:nvGrpSpPr>
        <p:grpSpPr>
          <a:xfrm>
            <a:off x="395536" y="5949280"/>
            <a:ext cx="827584" cy="908720"/>
            <a:chOff x="467544" y="4365104"/>
            <a:chExt cx="2304256" cy="2232248"/>
          </a:xfrm>
        </p:grpSpPr>
        <p:sp>
          <p:nvSpPr>
            <p:cNvPr id="296" name="Google Shape;296;p23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97" name="Google Shape;297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23"/>
          <p:cNvGrpSpPr/>
          <p:nvPr/>
        </p:nvGrpSpPr>
        <p:grpSpPr>
          <a:xfrm>
            <a:off x="1331640" y="5949280"/>
            <a:ext cx="827584" cy="908720"/>
            <a:chOff x="467544" y="4365104"/>
            <a:chExt cx="2304256" cy="2232248"/>
          </a:xfrm>
        </p:grpSpPr>
        <p:sp>
          <p:nvSpPr>
            <p:cNvPr id="299" name="Google Shape;299;p23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00" name="Google Shape;300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23"/>
          <p:cNvGrpSpPr/>
          <p:nvPr/>
        </p:nvGrpSpPr>
        <p:grpSpPr>
          <a:xfrm>
            <a:off x="2339752" y="5949280"/>
            <a:ext cx="827584" cy="908720"/>
            <a:chOff x="467544" y="4365104"/>
            <a:chExt cx="2304256" cy="2232248"/>
          </a:xfrm>
        </p:grpSpPr>
        <p:sp>
          <p:nvSpPr>
            <p:cNvPr id="302" name="Google Shape;302;p23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03" name="Google Shape;303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oogle Shape;304;p23"/>
          <p:cNvGrpSpPr/>
          <p:nvPr/>
        </p:nvGrpSpPr>
        <p:grpSpPr>
          <a:xfrm>
            <a:off x="3275856" y="5949280"/>
            <a:ext cx="827584" cy="908720"/>
            <a:chOff x="467544" y="4365104"/>
            <a:chExt cx="2304256" cy="2232248"/>
          </a:xfrm>
        </p:grpSpPr>
        <p:sp>
          <p:nvSpPr>
            <p:cNvPr id="305" name="Google Shape;305;p23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06" name="Google Shape;306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" name="Google Shape;307;p23"/>
          <p:cNvGrpSpPr/>
          <p:nvPr/>
        </p:nvGrpSpPr>
        <p:grpSpPr>
          <a:xfrm>
            <a:off x="4211960" y="5949280"/>
            <a:ext cx="827584" cy="908720"/>
            <a:chOff x="467544" y="4365104"/>
            <a:chExt cx="2304256" cy="2232248"/>
          </a:xfrm>
        </p:grpSpPr>
        <p:sp>
          <p:nvSpPr>
            <p:cNvPr id="308" name="Google Shape;308;p23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09" name="Google Shape;309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0" name="Google Shape;310;p23"/>
          <p:cNvGrpSpPr/>
          <p:nvPr/>
        </p:nvGrpSpPr>
        <p:grpSpPr>
          <a:xfrm>
            <a:off x="5148064" y="5949280"/>
            <a:ext cx="827584" cy="908720"/>
            <a:chOff x="467544" y="4365104"/>
            <a:chExt cx="2304256" cy="2232248"/>
          </a:xfrm>
        </p:grpSpPr>
        <p:sp>
          <p:nvSpPr>
            <p:cNvPr id="311" name="Google Shape;311;p23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12" name="Google Shape;312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3" name="Google Shape;313;p23"/>
          <p:cNvGrpSpPr/>
          <p:nvPr/>
        </p:nvGrpSpPr>
        <p:grpSpPr>
          <a:xfrm>
            <a:off x="6084168" y="5949280"/>
            <a:ext cx="827584" cy="908720"/>
            <a:chOff x="467544" y="4365104"/>
            <a:chExt cx="2304256" cy="2232248"/>
          </a:xfrm>
        </p:grpSpPr>
        <p:sp>
          <p:nvSpPr>
            <p:cNvPr id="314" name="Google Shape;314;p23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15" name="Google Shape;315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6" name="Google Shape;316;p23"/>
          <p:cNvGrpSpPr/>
          <p:nvPr/>
        </p:nvGrpSpPr>
        <p:grpSpPr>
          <a:xfrm>
            <a:off x="7020272" y="5949280"/>
            <a:ext cx="827584" cy="908720"/>
            <a:chOff x="467544" y="4365104"/>
            <a:chExt cx="2304256" cy="2232248"/>
          </a:xfrm>
        </p:grpSpPr>
        <p:sp>
          <p:nvSpPr>
            <p:cNvPr id="317" name="Google Shape;317;p23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18" name="Google Shape;318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9" name="Google Shape;319;p23"/>
          <p:cNvGrpSpPr/>
          <p:nvPr/>
        </p:nvGrpSpPr>
        <p:grpSpPr>
          <a:xfrm>
            <a:off x="7956376" y="5949280"/>
            <a:ext cx="827584" cy="908720"/>
            <a:chOff x="467544" y="4365104"/>
            <a:chExt cx="2304256" cy="2232248"/>
          </a:xfrm>
        </p:grpSpPr>
        <p:sp>
          <p:nvSpPr>
            <p:cNvPr id="320" name="Google Shape;320;p23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21" name="Google Shape;321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hmaty-reznye-korolevskie-master-karen-haleyan-3-830x1100.jpg" id="326" name="Google Shape;326;p24"/>
          <p:cNvPicPr preferRelativeResize="0"/>
          <p:nvPr/>
        </p:nvPicPr>
        <p:blipFill rotWithShape="1">
          <a:blip r:embed="rId3">
            <a:alphaModFix/>
          </a:blip>
          <a:srcRect b="15350" l="2687" r="2688" t="14300"/>
          <a:stretch/>
        </p:blipFill>
        <p:spPr>
          <a:xfrm>
            <a:off x="1" y="-59032"/>
            <a:ext cx="9144000" cy="6917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00e9c76-0c82-5c63-97c4-45b6a4035925.jfif" id="327" name="Google Shape;3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2132856"/>
            <a:ext cx="6518498" cy="434566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4"/>
          <p:cNvSpPr/>
          <p:nvPr/>
        </p:nvSpPr>
        <p:spPr>
          <a:xfrm>
            <a:off x="3563888" y="980728"/>
            <a:ext cx="3888432" cy="1440160"/>
          </a:xfrm>
          <a:prstGeom prst="wedgeRoundRectCallout">
            <a:avLst>
              <a:gd fmla="val -39337" name="adj1"/>
              <a:gd fmla="val 80115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Печкин принес нам письмо, в котором говорится о том, что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партнеры по игре в шашки в начале и по завершении турнира жмут друг другу руки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Так ли это?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yt3.ggpht.com/ytc/AKedOLRH8Qh0y53ln7B7d5HtMx9PvtEZ4teZwCoPjOdY=s900-c-k-c0x00ffffff-no-rj" id="329" name="Google Shape;32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260648"/>
            <a:ext cx="1800200" cy="18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4"/>
          <p:cNvGrpSpPr/>
          <p:nvPr/>
        </p:nvGrpSpPr>
        <p:grpSpPr>
          <a:xfrm>
            <a:off x="3419872" y="188640"/>
            <a:ext cx="827584" cy="908720"/>
            <a:chOff x="467544" y="4365104"/>
            <a:chExt cx="2304256" cy="2232248"/>
          </a:xfrm>
        </p:grpSpPr>
        <p:sp>
          <p:nvSpPr>
            <p:cNvPr id="331" name="Google Shape;331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32" name="Google Shape;332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3" name="Google Shape;333;p24"/>
          <p:cNvGrpSpPr/>
          <p:nvPr/>
        </p:nvGrpSpPr>
        <p:grpSpPr>
          <a:xfrm>
            <a:off x="2627784" y="188640"/>
            <a:ext cx="827584" cy="908720"/>
            <a:chOff x="467544" y="4365104"/>
            <a:chExt cx="2304256" cy="2232248"/>
          </a:xfrm>
        </p:grpSpPr>
        <p:sp>
          <p:nvSpPr>
            <p:cNvPr id="334" name="Google Shape;334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35" name="Google Shape;335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6" name="Google Shape;336;p24"/>
          <p:cNvGrpSpPr/>
          <p:nvPr/>
        </p:nvGrpSpPr>
        <p:grpSpPr>
          <a:xfrm>
            <a:off x="4283968" y="188640"/>
            <a:ext cx="827584" cy="908720"/>
            <a:chOff x="467544" y="4365104"/>
            <a:chExt cx="2304256" cy="2232248"/>
          </a:xfrm>
        </p:grpSpPr>
        <p:sp>
          <p:nvSpPr>
            <p:cNvPr id="337" name="Google Shape;337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38" name="Google Shape;338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9" name="Google Shape;339;p24"/>
          <p:cNvGrpSpPr/>
          <p:nvPr/>
        </p:nvGrpSpPr>
        <p:grpSpPr>
          <a:xfrm>
            <a:off x="5220072" y="188640"/>
            <a:ext cx="827584" cy="908720"/>
            <a:chOff x="467544" y="4365104"/>
            <a:chExt cx="2304256" cy="2232248"/>
          </a:xfrm>
        </p:grpSpPr>
        <p:sp>
          <p:nvSpPr>
            <p:cNvPr id="340" name="Google Shape;340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41" name="Google Shape;341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2" name="Google Shape;342;p24"/>
          <p:cNvGrpSpPr/>
          <p:nvPr/>
        </p:nvGrpSpPr>
        <p:grpSpPr>
          <a:xfrm>
            <a:off x="6084168" y="188640"/>
            <a:ext cx="827584" cy="908720"/>
            <a:chOff x="467544" y="4365104"/>
            <a:chExt cx="2304256" cy="2232248"/>
          </a:xfrm>
        </p:grpSpPr>
        <p:sp>
          <p:nvSpPr>
            <p:cNvPr id="343" name="Google Shape;343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44" name="Google Shape;344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24"/>
          <p:cNvGrpSpPr/>
          <p:nvPr/>
        </p:nvGrpSpPr>
        <p:grpSpPr>
          <a:xfrm>
            <a:off x="6948264" y="188640"/>
            <a:ext cx="827584" cy="908720"/>
            <a:chOff x="467544" y="4365104"/>
            <a:chExt cx="2304256" cy="2232248"/>
          </a:xfrm>
        </p:grpSpPr>
        <p:sp>
          <p:nvSpPr>
            <p:cNvPr id="346" name="Google Shape;346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47" name="Google Shape;347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24"/>
          <p:cNvGrpSpPr/>
          <p:nvPr/>
        </p:nvGrpSpPr>
        <p:grpSpPr>
          <a:xfrm>
            <a:off x="7884368" y="260648"/>
            <a:ext cx="827584" cy="908720"/>
            <a:chOff x="467544" y="4365104"/>
            <a:chExt cx="2304256" cy="2232248"/>
          </a:xfrm>
        </p:grpSpPr>
        <p:sp>
          <p:nvSpPr>
            <p:cNvPr id="349" name="Google Shape;349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50" name="Google Shape;35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p24"/>
          <p:cNvGrpSpPr/>
          <p:nvPr/>
        </p:nvGrpSpPr>
        <p:grpSpPr>
          <a:xfrm>
            <a:off x="7884368" y="1268760"/>
            <a:ext cx="827584" cy="908720"/>
            <a:chOff x="467544" y="4365104"/>
            <a:chExt cx="2304256" cy="2232248"/>
          </a:xfrm>
        </p:grpSpPr>
        <p:sp>
          <p:nvSpPr>
            <p:cNvPr id="352" name="Google Shape;352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53" name="Google Shape;353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p24"/>
          <p:cNvGrpSpPr/>
          <p:nvPr/>
        </p:nvGrpSpPr>
        <p:grpSpPr>
          <a:xfrm>
            <a:off x="7884368" y="2276872"/>
            <a:ext cx="827584" cy="908720"/>
            <a:chOff x="467544" y="4365104"/>
            <a:chExt cx="2304256" cy="2232248"/>
          </a:xfrm>
        </p:grpSpPr>
        <p:sp>
          <p:nvSpPr>
            <p:cNvPr id="355" name="Google Shape;355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56" name="Google Shape;356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p24"/>
          <p:cNvGrpSpPr/>
          <p:nvPr/>
        </p:nvGrpSpPr>
        <p:grpSpPr>
          <a:xfrm>
            <a:off x="7884368" y="3284984"/>
            <a:ext cx="827584" cy="908720"/>
            <a:chOff x="467544" y="4365104"/>
            <a:chExt cx="2304256" cy="2232248"/>
          </a:xfrm>
        </p:grpSpPr>
        <p:sp>
          <p:nvSpPr>
            <p:cNvPr id="358" name="Google Shape;358;p24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359" name="Google Shape;359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364" name="Google Shape;364;p25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hmaty-reznye-korolevskie-master-karen-haleyan-3-830x1100.jpg" id="365" name="Google Shape;365;p25"/>
          <p:cNvPicPr preferRelativeResize="0"/>
          <p:nvPr/>
        </p:nvPicPr>
        <p:blipFill rotWithShape="1">
          <a:blip r:embed="rId4">
            <a:alphaModFix/>
          </a:blip>
          <a:srcRect b="15350" l="2687" r="2688" t="14300"/>
          <a:stretch/>
        </p:blipFill>
        <p:spPr>
          <a:xfrm>
            <a:off x="0" y="-59033"/>
            <a:ext cx="9144000" cy="7160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xresdefault (2).jpg" id="366" name="Google Shape;366;p25"/>
          <p:cNvPicPr preferRelativeResize="0"/>
          <p:nvPr/>
        </p:nvPicPr>
        <p:blipFill rotWithShape="1">
          <a:blip r:embed="rId5">
            <a:alphaModFix/>
          </a:blip>
          <a:srcRect b="2401" l="20075" r="13775" t="1001"/>
          <a:stretch/>
        </p:blipFill>
        <p:spPr>
          <a:xfrm>
            <a:off x="1619672" y="1196753"/>
            <a:ext cx="5832648" cy="476024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5"/>
          <p:cNvSpPr/>
          <p:nvPr/>
        </p:nvSpPr>
        <p:spPr>
          <a:xfrm>
            <a:off x="5076056" y="260648"/>
            <a:ext cx="3600400" cy="1584176"/>
          </a:xfrm>
          <a:prstGeom prst="wedgeRoundRectCallout">
            <a:avLst>
              <a:gd fmla="val -38770" name="adj1"/>
              <a:gd fmla="val 66911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Друзья, во время нашего путешествия по Стране Шашек мы с вами собрали 10 жетонов! Отличный результат! Спасибо за игру! И нам пора возвращаться в наше Простоквашино.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372" name="Google Shape;372;p26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hmaty-reznye-korolevskie-master-karen-haleyan-3-830x1100.jpg" id="373" name="Google Shape;373;p26"/>
          <p:cNvPicPr preferRelativeResize="0"/>
          <p:nvPr/>
        </p:nvPicPr>
        <p:blipFill rotWithShape="1">
          <a:blip r:embed="rId4">
            <a:alphaModFix/>
          </a:blip>
          <a:srcRect b="15350" l="2687" r="2688" t="14300"/>
          <a:stretch/>
        </p:blipFill>
        <p:spPr>
          <a:xfrm>
            <a:off x="0" y="-59033"/>
            <a:ext cx="9144000" cy="7160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j7ojpRQ8iXkVPoogViXug.jpg" id="374" name="Google Shape;37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7704" y="2996952"/>
            <a:ext cx="7236296" cy="40704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26"/>
          <p:cNvGrpSpPr/>
          <p:nvPr/>
        </p:nvGrpSpPr>
        <p:grpSpPr>
          <a:xfrm>
            <a:off x="2627784" y="188640"/>
            <a:ext cx="6336704" cy="2304256"/>
            <a:chOff x="2627784" y="188640"/>
            <a:chExt cx="6336704" cy="2304256"/>
          </a:xfrm>
        </p:grpSpPr>
        <p:sp>
          <p:nvSpPr>
            <p:cNvPr id="376" name="Google Shape;376;p26"/>
            <p:cNvSpPr/>
            <p:nvPr/>
          </p:nvSpPr>
          <p:spPr>
            <a:xfrm>
              <a:off x="2627784" y="188640"/>
              <a:ext cx="6336704" cy="2304256"/>
            </a:xfrm>
            <a:prstGeom prst="wave">
              <a:avLst>
                <a:gd fmla="val 12500" name="adj1"/>
                <a:gd fmla="val 0" name="adj2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3131840" y="620688"/>
              <a:ext cx="554461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6000">
                  <a:solidFill>
                    <a:srgbClr val="A04400"/>
                  </a:solidFill>
                  <a:latin typeface="Calibri"/>
                  <a:ea typeface="Calibri"/>
                  <a:cs typeface="Calibri"/>
                  <a:sym typeface="Calibri"/>
                </a:rPr>
                <a:t>МОЛОДЦЫ!!!</a:t>
              </a:r>
              <a:endParaRPr b="1" sz="60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ttps://avatars.mds.yandex.net/get-zen_doc/1595469/pub_5eb0030f6c156322181231d8_5eb0052c68f3065a89224e3f/scale_1200" id="378" name="Google Shape;37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12576" y="0"/>
            <a:ext cx="3456384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3.png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541" y="2708920"/>
            <a:ext cx="5004459" cy="375066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1331640" y="260648"/>
            <a:ext cx="3930245" cy="2664296"/>
          </a:xfrm>
          <a:prstGeom prst="wedgeRoundRectCallout">
            <a:avLst>
              <a:gd fmla="val 61735" name="adj1"/>
              <a:gd fmla="val 54368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Привет, ребята! Сегодня мы собираемся в путешествие по Стране Шашек. Вы готовы с нами отправиться на поиски приключений? Тогда в путь. Путешествуя по стране шашек, нам нужно будет собирать волшебные фишки. Получить их можно за правильные ответы.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j7ojpRQ8iXkVPoogViXug.jpg"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8" y="2462942"/>
            <a:ext cx="5940151" cy="456645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3347864" y="404664"/>
            <a:ext cx="3456384" cy="1440160"/>
          </a:xfrm>
          <a:prstGeom prst="wedgeRoundRectCallout">
            <a:avLst>
              <a:gd fmla="val 19500" name="adj1"/>
              <a:gd fmla="val 83233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начать наше путешествие, нужно ответить на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вопрос: КОГДА ПОЯВИЛИСЬ ШАШКИ?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storia-vozniknovenia-shashek.jpg" id="103" name="Google Shape;1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260648"/>
            <a:ext cx="2821518" cy="273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5"/>
          <p:cNvGrpSpPr/>
          <p:nvPr/>
        </p:nvGrpSpPr>
        <p:grpSpPr>
          <a:xfrm>
            <a:off x="467544" y="3645024"/>
            <a:ext cx="2304256" cy="2088232"/>
            <a:chOff x="467544" y="4365104"/>
            <a:chExt cx="2304256" cy="2232248"/>
          </a:xfrm>
        </p:grpSpPr>
        <p:sp>
          <p:nvSpPr>
            <p:cNvPr id="105" name="Google Shape;105;p15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06" name="Google Shape;106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iz_prostokvashino_yapfiles.ru.jpg" id="112" name="Google Shape;1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5844" y="4437112"/>
            <a:ext cx="4608156" cy="25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4139952" y="2276872"/>
            <a:ext cx="4536504" cy="1872208"/>
          </a:xfrm>
          <a:prstGeom prst="wedgeRoundRectCallout">
            <a:avLst>
              <a:gd fmla="val -2963" name="adj1"/>
              <a:gd fmla="val 89618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вопрос: ИЗ ЧЕГО ДЕЛАЛИ ШАШКИ В ДРЕВНОСТИ?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355976" y="2492896"/>
            <a:ext cx="39604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Ребята, чтобы перебраться через реку, нужно ответить на следующий вопрос.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thumb/a/a3/Old_Backgammon_Vasa_Edit.jpg/1200px-Old_Backgammon_Vasa_Edit.jpg"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3212976"/>
            <a:ext cx="3456384" cy="2592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6"/>
          <p:cNvGrpSpPr/>
          <p:nvPr/>
        </p:nvGrpSpPr>
        <p:grpSpPr>
          <a:xfrm>
            <a:off x="3491880" y="332656"/>
            <a:ext cx="1296144" cy="1124744"/>
            <a:chOff x="467544" y="4365104"/>
            <a:chExt cx="2304256" cy="2232248"/>
          </a:xfrm>
        </p:grpSpPr>
        <p:sp>
          <p:nvSpPr>
            <p:cNvPr id="117" name="Google Shape;117;p16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18" name="Google Shape;118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16"/>
          <p:cNvGrpSpPr/>
          <p:nvPr/>
        </p:nvGrpSpPr>
        <p:grpSpPr>
          <a:xfrm>
            <a:off x="1763688" y="332656"/>
            <a:ext cx="1440160" cy="1080120"/>
            <a:chOff x="467544" y="4365104"/>
            <a:chExt cx="2304256" cy="2232248"/>
          </a:xfrm>
        </p:grpSpPr>
        <p:sp>
          <p:nvSpPr>
            <p:cNvPr id="120" name="Google Shape;120;p16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21" name="Google Shape;121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hmaty-reznye-korolevskie-master-karen-haleyan-3-830x1100.jpg" id="127" name="Google Shape;127;p17"/>
          <p:cNvPicPr preferRelativeResize="0"/>
          <p:nvPr/>
        </p:nvPicPr>
        <p:blipFill rotWithShape="1">
          <a:blip r:embed="rId4">
            <a:alphaModFix/>
          </a:blip>
          <a:srcRect b="16401" l="4078" r="4079" t="15350"/>
          <a:stretch/>
        </p:blipFill>
        <p:spPr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e210d6ffe59b8b81555390232a9d52e.jpg" id="128" name="Google Shape;12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33376"/>
            <a:ext cx="3347864" cy="443641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1691680" y="1628800"/>
            <a:ext cx="3456384" cy="1584176"/>
          </a:xfrm>
          <a:prstGeom prst="wedgeRoundRectCallout">
            <a:avLst>
              <a:gd fmla="val -44687" name="adj1"/>
              <a:gd fmla="val 9051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перебрались через реку и нам предстоит пройти темный лес. Для этого нужно ответить на 3 вопрос: ЧТО НУЖНО ДЛЯ ИГРЫ В ШАШКИ?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usskie-shashki-1.jpg" id="130" name="Google Shape;130;p17"/>
          <p:cNvPicPr preferRelativeResize="0"/>
          <p:nvPr/>
        </p:nvPicPr>
        <p:blipFill rotWithShape="1">
          <a:blip r:embed="rId6">
            <a:alphaModFix/>
          </a:blip>
          <a:srcRect b="2121" l="17870" r="21649" t="13460"/>
          <a:stretch/>
        </p:blipFill>
        <p:spPr>
          <a:xfrm>
            <a:off x="5364088" y="3645024"/>
            <a:ext cx="2888918" cy="30243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7"/>
          <p:cNvGrpSpPr/>
          <p:nvPr/>
        </p:nvGrpSpPr>
        <p:grpSpPr>
          <a:xfrm>
            <a:off x="6084168" y="548680"/>
            <a:ext cx="1440160" cy="1080120"/>
            <a:chOff x="467544" y="4365104"/>
            <a:chExt cx="2304256" cy="2232248"/>
          </a:xfrm>
        </p:grpSpPr>
        <p:sp>
          <p:nvSpPr>
            <p:cNvPr id="132" name="Google Shape;132;p17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33" name="Google Shape;133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17"/>
          <p:cNvGrpSpPr/>
          <p:nvPr/>
        </p:nvGrpSpPr>
        <p:grpSpPr>
          <a:xfrm>
            <a:off x="5292080" y="1916832"/>
            <a:ext cx="1440160" cy="1080120"/>
            <a:chOff x="467544" y="4365104"/>
            <a:chExt cx="2304256" cy="2232248"/>
          </a:xfrm>
        </p:grpSpPr>
        <p:sp>
          <p:nvSpPr>
            <p:cNvPr id="135" name="Google Shape;135;p17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36" name="Google Shape;136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17"/>
          <p:cNvGrpSpPr/>
          <p:nvPr/>
        </p:nvGrpSpPr>
        <p:grpSpPr>
          <a:xfrm rot="208403">
            <a:off x="7164288" y="1916832"/>
            <a:ext cx="1440160" cy="1080120"/>
            <a:chOff x="467544" y="4365104"/>
            <a:chExt cx="2304256" cy="2232248"/>
          </a:xfrm>
        </p:grpSpPr>
        <p:sp>
          <p:nvSpPr>
            <p:cNvPr id="138" name="Google Shape;138;p17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39" name="Google Shape;139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hmaty-reznye-korolevskie-master-karen-haleyan-3-830x1100.jpg" id="144" name="Google Shape;144;p18"/>
          <p:cNvPicPr preferRelativeResize="0"/>
          <p:nvPr/>
        </p:nvPicPr>
        <p:blipFill rotWithShape="1">
          <a:blip r:embed="rId3">
            <a:alphaModFix/>
          </a:blip>
          <a:srcRect b="15350" l="2687" r="4079" t="143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8"/>
          <p:cNvGrpSpPr/>
          <p:nvPr/>
        </p:nvGrpSpPr>
        <p:grpSpPr>
          <a:xfrm>
            <a:off x="1763688" y="332656"/>
            <a:ext cx="1440160" cy="1080120"/>
            <a:chOff x="467544" y="4365104"/>
            <a:chExt cx="2304256" cy="2232248"/>
          </a:xfrm>
        </p:grpSpPr>
        <p:sp>
          <p:nvSpPr>
            <p:cNvPr id="146" name="Google Shape;146;p18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47" name="Google Shape;14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624817644_33-phonoteka_org-p-prostokvashino-oboi-krasivo-35 (1).jpg" id="148" name="Google Shape;14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3617" y="2346534"/>
            <a:ext cx="8020383" cy="4511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unecom.ru/uploads/posts/2021-01/1611688028_aida64.png" id="149" name="Google Shape;149;p18"/>
          <p:cNvPicPr preferRelativeResize="0"/>
          <p:nvPr/>
        </p:nvPicPr>
        <p:blipFill rotWithShape="1">
          <a:blip r:embed="rId6">
            <a:alphaModFix/>
          </a:blip>
          <a:srcRect b="24475" l="30438" r="32045" t="26871"/>
          <a:stretch/>
        </p:blipFill>
        <p:spPr>
          <a:xfrm>
            <a:off x="755576" y="1916832"/>
            <a:ext cx="1957141" cy="14401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grpSp>
        <p:nvGrpSpPr>
          <p:cNvPr id="150" name="Google Shape;150;p18"/>
          <p:cNvGrpSpPr/>
          <p:nvPr/>
        </p:nvGrpSpPr>
        <p:grpSpPr>
          <a:xfrm>
            <a:off x="3275856" y="404664"/>
            <a:ext cx="1440160" cy="1080120"/>
            <a:chOff x="467544" y="4365104"/>
            <a:chExt cx="2304256" cy="2232248"/>
          </a:xfrm>
        </p:grpSpPr>
        <p:sp>
          <p:nvSpPr>
            <p:cNvPr id="151" name="Google Shape;151;p18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52" name="Google Shape;15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" name="Google Shape;153;p18"/>
          <p:cNvGrpSpPr/>
          <p:nvPr/>
        </p:nvGrpSpPr>
        <p:grpSpPr>
          <a:xfrm>
            <a:off x="4788024" y="404664"/>
            <a:ext cx="1440160" cy="1080120"/>
            <a:chOff x="467544" y="4365104"/>
            <a:chExt cx="2304256" cy="2232248"/>
          </a:xfrm>
        </p:grpSpPr>
        <p:sp>
          <p:nvSpPr>
            <p:cNvPr id="154" name="Google Shape;154;p18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55" name="Google Shape;155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18"/>
          <p:cNvGrpSpPr/>
          <p:nvPr/>
        </p:nvGrpSpPr>
        <p:grpSpPr>
          <a:xfrm>
            <a:off x="6372200" y="404664"/>
            <a:ext cx="1440160" cy="1080120"/>
            <a:chOff x="467544" y="4365104"/>
            <a:chExt cx="2304256" cy="2232248"/>
          </a:xfrm>
        </p:grpSpPr>
        <p:sp>
          <p:nvSpPr>
            <p:cNvPr id="157" name="Google Shape;157;p18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58" name="Google Shape;15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8"/>
          <p:cNvSpPr/>
          <p:nvPr/>
        </p:nvSpPr>
        <p:spPr>
          <a:xfrm>
            <a:off x="3059832" y="1700808"/>
            <a:ext cx="3384376" cy="1440160"/>
          </a:xfrm>
          <a:prstGeom prst="wedgeRoundRectCallout">
            <a:avLst>
              <a:gd fmla="val 13862" name="adj1"/>
              <a:gd fmla="val 7537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дороге мы встретили Печкина. И он нам подскажет дорогу, если мы ответим 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вопрос: СКОЛЬКО КЛЕТОК НА ШАХМАТНОЙ ДОСКЕ?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164" name="Google Shape;164;p19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hmaty-reznye-korolevskie-master-karen-haleyan-3-830x1100.jpg" id="165" name="Google Shape;165;p19"/>
          <p:cNvPicPr preferRelativeResize="0"/>
          <p:nvPr/>
        </p:nvPicPr>
        <p:blipFill rotWithShape="1">
          <a:blip r:embed="rId4">
            <a:alphaModFix/>
          </a:blip>
          <a:srcRect b="15350" l="2687" r="2688" t="14300"/>
          <a:stretch/>
        </p:blipFill>
        <p:spPr>
          <a:xfrm>
            <a:off x="0" y="-59033"/>
            <a:ext cx="9144000" cy="7160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ze-game-kids-help-young-260nw-1939338934.jpg" id="166" name="Google Shape;166;p19"/>
          <p:cNvPicPr preferRelativeResize="0"/>
          <p:nvPr/>
        </p:nvPicPr>
        <p:blipFill rotWithShape="1">
          <a:blip r:embed="rId5">
            <a:alphaModFix/>
          </a:blip>
          <a:srcRect b="8201" l="0" r="0" t="0"/>
          <a:stretch/>
        </p:blipFill>
        <p:spPr>
          <a:xfrm>
            <a:off x="1331640" y="2636912"/>
            <a:ext cx="617668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/>
          <p:nvPr/>
        </p:nvSpPr>
        <p:spPr>
          <a:xfrm>
            <a:off x="3995936" y="980728"/>
            <a:ext cx="3024336" cy="1440160"/>
          </a:xfrm>
          <a:prstGeom prst="wedgeRoundRectCallout">
            <a:avLst>
              <a:gd fmla="val 27307" name="adj1"/>
              <a:gd fmla="val 94304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получить фишки нам предстоит пройти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Лабиринт. Ребята, помогите нам отыскать нужную дорогу.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xresdefault (2).jpg" id="168" name="Google Shape;16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552" y="4509120"/>
            <a:ext cx="237939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.jfif" id="169" name="Google Shape;16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4168" y="2564904"/>
            <a:ext cx="1600200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/>
          <p:nvPr/>
        </p:nvSpPr>
        <p:spPr>
          <a:xfrm>
            <a:off x="2771800" y="6021288"/>
            <a:ext cx="360040" cy="288032"/>
          </a:xfrm>
          <a:prstGeom prst="star12">
            <a:avLst>
              <a:gd fmla="val 375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3131840" y="6021288"/>
            <a:ext cx="360040" cy="288032"/>
          </a:xfrm>
          <a:prstGeom prst="star12">
            <a:avLst>
              <a:gd fmla="val 37500" name="adj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2987824" y="5805264"/>
            <a:ext cx="288032" cy="216024"/>
          </a:xfrm>
          <a:prstGeom prst="star12">
            <a:avLst>
              <a:gd fmla="val 375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2843808" y="5445224"/>
            <a:ext cx="432048" cy="288032"/>
          </a:xfrm>
          <a:prstGeom prst="star12">
            <a:avLst>
              <a:gd fmla="val 37500" name="adj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3203848" y="5589240"/>
            <a:ext cx="266328" cy="410344"/>
          </a:xfrm>
          <a:prstGeom prst="star12">
            <a:avLst>
              <a:gd fmla="val 37500" name="adj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19"/>
          <p:cNvGrpSpPr/>
          <p:nvPr/>
        </p:nvGrpSpPr>
        <p:grpSpPr>
          <a:xfrm>
            <a:off x="467544" y="188640"/>
            <a:ext cx="1224136" cy="792088"/>
            <a:chOff x="467544" y="4365104"/>
            <a:chExt cx="2304256" cy="2232248"/>
          </a:xfrm>
        </p:grpSpPr>
        <p:sp>
          <p:nvSpPr>
            <p:cNvPr id="176" name="Google Shape;176;p19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77" name="Google Shape;177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19"/>
          <p:cNvGrpSpPr/>
          <p:nvPr/>
        </p:nvGrpSpPr>
        <p:grpSpPr>
          <a:xfrm>
            <a:off x="1691680" y="260648"/>
            <a:ext cx="1296144" cy="720080"/>
            <a:chOff x="467544" y="4365104"/>
            <a:chExt cx="2304256" cy="2232248"/>
          </a:xfrm>
        </p:grpSpPr>
        <p:sp>
          <p:nvSpPr>
            <p:cNvPr id="179" name="Google Shape;179;p19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80" name="Google Shape;180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" name="Google Shape;181;p19"/>
          <p:cNvGrpSpPr/>
          <p:nvPr/>
        </p:nvGrpSpPr>
        <p:grpSpPr>
          <a:xfrm>
            <a:off x="2987824" y="260648"/>
            <a:ext cx="1296144" cy="720080"/>
            <a:chOff x="467544" y="4365104"/>
            <a:chExt cx="2304256" cy="2232248"/>
          </a:xfrm>
        </p:grpSpPr>
        <p:sp>
          <p:nvSpPr>
            <p:cNvPr id="182" name="Google Shape;182;p19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83" name="Google Shape;183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p19"/>
          <p:cNvGrpSpPr/>
          <p:nvPr/>
        </p:nvGrpSpPr>
        <p:grpSpPr>
          <a:xfrm>
            <a:off x="4355976" y="260648"/>
            <a:ext cx="1296144" cy="720080"/>
            <a:chOff x="467544" y="4365104"/>
            <a:chExt cx="2304256" cy="2232248"/>
          </a:xfrm>
        </p:grpSpPr>
        <p:sp>
          <p:nvSpPr>
            <p:cNvPr id="185" name="Google Shape;185;p19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86" name="Google Shape;186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7" name="Google Shape;187;p19"/>
          <p:cNvGrpSpPr/>
          <p:nvPr/>
        </p:nvGrpSpPr>
        <p:grpSpPr>
          <a:xfrm>
            <a:off x="5724128" y="260648"/>
            <a:ext cx="1296144" cy="720080"/>
            <a:chOff x="467544" y="4365104"/>
            <a:chExt cx="2304256" cy="2232248"/>
          </a:xfrm>
        </p:grpSpPr>
        <p:sp>
          <p:nvSpPr>
            <p:cNvPr id="188" name="Google Shape;188;p19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189" name="Google Shape;189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194" name="Google Shape;194;p20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hmaty-reznye-korolevskie-master-karen-haleyan-3-830x1100.jpg" id="195" name="Google Shape;195;p20"/>
          <p:cNvPicPr preferRelativeResize="0"/>
          <p:nvPr/>
        </p:nvPicPr>
        <p:blipFill rotWithShape="1">
          <a:blip r:embed="rId4">
            <a:alphaModFix/>
          </a:blip>
          <a:srcRect b="15350" l="2687" r="2688" t="14300"/>
          <a:stretch/>
        </p:blipFill>
        <p:spPr>
          <a:xfrm>
            <a:off x="0" y="-59033"/>
            <a:ext cx="9144000" cy="7160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newspremieres.ru/wp-content/uploads/2019/12/%D0%9D%D0%BE%D0%B2%D0%BE%D1%81%D1%82%D0%B8_%D0%BF%D1%80%D0%B5%D0%BC%D1%8C%D0%B5%D1%80_%D0%A1%D0%BE%D1%8E%D0%B7%D0%BC%D1%83%D0%BB%D1%8C%D1%82%D1%84%D0%B8%D0%BB%D1%8C%D0%BC_%D0%9D%D0%BE%D0%B2%D0%BE%D0%B5_%D0%9F%D1%80%D0%BE%D1%81%D1%82%D0%BE%D0%BA%D0%B2%D0%B0%D1%88%D0%B8%D0%BD%D0%BE.jpg" id="196" name="Google Shape;19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1800" y="2996952"/>
            <a:ext cx="6124574" cy="38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827584" y="3140968"/>
            <a:ext cx="68245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251520" y="260648"/>
            <a:ext cx="7560840" cy="2448272"/>
          </a:xfrm>
          <a:prstGeom prst="wedgeRoundRectCallout">
            <a:avLst>
              <a:gd fmla="val 9195" name="adj1"/>
              <a:gd fmla="val 8309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Сейчас нам предстоит  выполнить физкультурную разминку.  Готовы? Повторяйте с нами! Давайте превратимся в шашки.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67544" y="889007"/>
            <a:ext cx="532859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Ну-ка, шашки, поиграем, головой мы повращаем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Вправо-влево, а потом 3-4 приседаем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Наши ножки разминаем.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2 3 на месте шаг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Встанем дружно шашки в ряд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размялись от души, за столы вновь поспешим.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20"/>
          <p:cNvGrpSpPr/>
          <p:nvPr/>
        </p:nvGrpSpPr>
        <p:grpSpPr>
          <a:xfrm>
            <a:off x="251520" y="2924944"/>
            <a:ext cx="1152128" cy="792088"/>
            <a:chOff x="467544" y="4365104"/>
            <a:chExt cx="2304256" cy="2232248"/>
          </a:xfrm>
        </p:grpSpPr>
        <p:sp>
          <p:nvSpPr>
            <p:cNvPr id="201" name="Google Shape;201;p20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02" name="Google Shape;202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p20"/>
          <p:cNvGrpSpPr/>
          <p:nvPr/>
        </p:nvGrpSpPr>
        <p:grpSpPr>
          <a:xfrm>
            <a:off x="251520" y="3789040"/>
            <a:ext cx="1152128" cy="792088"/>
            <a:chOff x="467544" y="4365104"/>
            <a:chExt cx="2304256" cy="2232248"/>
          </a:xfrm>
        </p:grpSpPr>
        <p:sp>
          <p:nvSpPr>
            <p:cNvPr id="204" name="Google Shape;204;p20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05" name="Google Shape;20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20"/>
          <p:cNvGrpSpPr/>
          <p:nvPr/>
        </p:nvGrpSpPr>
        <p:grpSpPr>
          <a:xfrm>
            <a:off x="251520" y="4653136"/>
            <a:ext cx="1152128" cy="792088"/>
            <a:chOff x="467544" y="4365104"/>
            <a:chExt cx="2304256" cy="2232248"/>
          </a:xfrm>
        </p:grpSpPr>
        <p:sp>
          <p:nvSpPr>
            <p:cNvPr id="207" name="Google Shape;207;p20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08" name="Google Shape;208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p20"/>
          <p:cNvGrpSpPr/>
          <p:nvPr/>
        </p:nvGrpSpPr>
        <p:grpSpPr>
          <a:xfrm>
            <a:off x="251520" y="5445224"/>
            <a:ext cx="1152128" cy="792088"/>
            <a:chOff x="467544" y="4365104"/>
            <a:chExt cx="2304256" cy="2232248"/>
          </a:xfrm>
        </p:grpSpPr>
        <p:sp>
          <p:nvSpPr>
            <p:cNvPr id="210" name="Google Shape;210;p20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11" name="Google Shape;211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" name="Google Shape;212;p20"/>
          <p:cNvGrpSpPr/>
          <p:nvPr/>
        </p:nvGrpSpPr>
        <p:grpSpPr>
          <a:xfrm>
            <a:off x="1403648" y="3501008"/>
            <a:ext cx="1152128" cy="792088"/>
            <a:chOff x="467544" y="4365104"/>
            <a:chExt cx="2304256" cy="2232248"/>
          </a:xfrm>
        </p:grpSpPr>
        <p:sp>
          <p:nvSpPr>
            <p:cNvPr id="213" name="Google Shape;213;p20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14" name="Google Shape;214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20"/>
          <p:cNvGrpSpPr/>
          <p:nvPr/>
        </p:nvGrpSpPr>
        <p:grpSpPr>
          <a:xfrm>
            <a:off x="1403648" y="4941168"/>
            <a:ext cx="1152128" cy="792088"/>
            <a:chOff x="467544" y="4365104"/>
            <a:chExt cx="2304256" cy="2232248"/>
          </a:xfrm>
        </p:grpSpPr>
        <p:sp>
          <p:nvSpPr>
            <p:cNvPr id="216" name="Google Shape;216;p20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17" name="Google Shape;217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37247423_45-phonoteka-org-p-fon-dlya-prezentatsii-shashki-krasivo-48.jpg" id="222" name="Google Shape;222;p21"/>
          <p:cNvPicPr preferRelativeResize="0"/>
          <p:nvPr/>
        </p:nvPicPr>
        <p:blipFill rotWithShape="1">
          <a:blip r:embed="rId3">
            <a:alphaModFix/>
          </a:blip>
          <a:srcRect b="0" l="-399" r="0" t="21650"/>
          <a:stretch/>
        </p:blipFill>
        <p:spPr>
          <a:xfrm>
            <a:off x="0" y="0"/>
            <a:ext cx="9144000" cy="7042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hmaty-reznye-korolevskie-master-karen-haleyan-3-830x1100.jpg" id="223" name="Google Shape;223;p21"/>
          <p:cNvPicPr preferRelativeResize="0"/>
          <p:nvPr/>
        </p:nvPicPr>
        <p:blipFill rotWithShape="1">
          <a:blip r:embed="rId4">
            <a:alphaModFix/>
          </a:blip>
          <a:srcRect b="15350" l="2687" r="2688" t="14300"/>
          <a:stretch/>
        </p:blipFill>
        <p:spPr>
          <a:xfrm>
            <a:off x="0" y="-59033"/>
            <a:ext cx="9144000" cy="7160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xresdefault (1).jpg" id="224" name="Google Shape;22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40" y="2780928"/>
            <a:ext cx="6784753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/>
          <p:nvPr/>
        </p:nvSpPr>
        <p:spPr>
          <a:xfrm>
            <a:off x="5724128" y="2420888"/>
            <a:ext cx="2592288" cy="2592288"/>
          </a:xfrm>
          <a:prstGeom prst="wedgeRoundRectCallout">
            <a:avLst>
              <a:gd fmla="val -55528" name="adj1"/>
              <a:gd fmla="val 37520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сели отдохнуть и к нам прилетел Галчонок.  Принес нам следующий вопрос: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КАКИХ КВАДРАТАХ РАСПОЛАГАЮТ ШАШКИ?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10.jpg" id="226" name="Google Shape;22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5656" y="836712"/>
            <a:ext cx="1882329" cy="1918428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grpSp>
        <p:nvGrpSpPr>
          <p:cNvPr id="227" name="Google Shape;227;p21"/>
          <p:cNvGrpSpPr/>
          <p:nvPr/>
        </p:nvGrpSpPr>
        <p:grpSpPr>
          <a:xfrm>
            <a:off x="3491880" y="260648"/>
            <a:ext cx="1008112" cy="864096"/>
            <a:chOff x="467544" y="4365104"/>
            <a:chExt cx="2304256" cy="2232248"/>
          </a:xfrm>
        </p:grpSpPr>
        <p:sp>
          <p:nvSpPr>
            <p:cNvPr id="228" name="Google Shape;228;p21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29" name="Google Shape;229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21"/>
          <p:cNvGrpSpPr/>
          <p:nvPr/>
        </p:nvGrpSpPr>
        <p:grpSpPr>
          <a:xfrm>
            <a:off x="3563888" y="1268760"/>
            <a:ext cx="1008112" cy="864096"/>
            <a:chOff x="467544" y="4365104"/>
            <a:chExt cx="2304256" cy="2232248"/>
          </a:xfrm>
        </p:grpSpPr>
        <p:sp>
          <p:nvSpPr>
            <p:cNvPr id="231" name="Google Shape;231;p21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32" name="Google Shape;232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p21"/>
          <p:cNvGrpSpPr/>
          <p:nvPr/>
        </p:nvGrpSpPr>
        <p:grpSpPr>
          <a:xfrm>
            <a:off x="4499992" y="260648"/>
            <a:ext cx="1008112" cy="864096"/>
            <a:chOff x="467544" y="4365104"/>
            <a:chExt cx="2304256" cy="2232248"/>
          </a:xfrm>
        </p:grpSpPr>
        <p:sp>
          <p:nvSpPr>
            <p:cNvPr id="234" name="Google Shape;234;p21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35" name="Google Shape;235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p21"/>
          <p:cNvGrpSpPr/>
          <p:nvPr/>
        </p:nvGrpSpPr>
        <p:grpSpPr>
          <a:xfrm>
            <a:off x="4644008" y="1268760"/>
            <a:ext cx="1008112" cy="864096"/>
            <a:chOff x="467544" y="4365104"/>
            <a:chExt cx="2304256" cy="2232248"/>
          </a:xfrm>
        </p:grpSpPr>
        <p:sp>
          <p:nvSpPr>
            <p:cNvPr id="237" name="Google Shape;237;p21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38" name="Google Shape;238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" name="Google Shape;239;p21"/>
          <p:cNvGrpSpPr/>
          <p:nvPr/>
        </p:nvGrpSpPr>
        <p:grpSpPr>
          <a:xfrm>
            <a:off x="5580112" y="260648"/>
            <a:ext cx="1008112" cy="864096"/>
            <a:chOff x="467544" y="4365104"/>
            <a:chExt cx="2304256" cy="2232248"/>
          </a:xfrm>
        </p:grpSpPr>
        <p:sp>
          <p:nvSpPr>
            <p:cNvPr id="240" name="Google Shape;240;p21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41" name="Google Shape;241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21"/>
          <p:cNvGrpSpPr/>
          <p:nvPr/>
        </p:nvGrpSpPr>
        <p:grpSpPr>
          <a:xfrm>
            <a:off x="5652120" y="1268760"/>
            <a:ext cx="1008112" cy="864096"/>
            <a:chOff x="467544" y="4365104"/>
            <a:chExt cx="2304256" cy="2232248"/>
          </a:xfrm>
        </p:grpSpPr>
        <p:sp>
          <p:nvSpPr>
            <p:cNvPr id="243" name="Google Shape;243;p21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44" name="Google Shape;244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21"/>
          <p:cNvGrpSpPr/>
          <p:nvPr/>
        </p:nvGrpSpPr>
        <p:grpSpPr>
          <a:xfrm>
            <a:off x="6588224" y="764704"/>
            <a:ext cx="1008112" cy="864096"/>
            <a:chOff x="467544" y="4365104"/>
            <a:chExt cx="2304256" cy="2232248"/>
          </a:xfrm>
        </p:grpSpPr>
        <p:sp>
          <p:nvSpPr>
            <p:cNvPr id="246" name="Google Shape;246;p21"/>
            <p:cNvSpPr/>
            <p:nvPr/>
          </p:nvSpPr>
          <p:spPr>
            <a:xfrm>
              <a:off x="467544" y="4365104"/>
              <a:ext cx="2304256" cy="2232248"/>
            </a:xfrm>
            <a:prstGeom prst="star12">
              <a:avLst>
                <a:gd fmla="val 37500" name="adj"/>
              </a:avLst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nnamed.jpg" id="247" name="Google Shape;247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10104">
              <a:off x="981481" y="4879041"/>
              <a:ext cx="1196752" cy="11967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